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9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15125700" cy="8642350"/>
  <p:notesSz cx="15125700" cy="8642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>
      <p:cViewPr varScale="1">
        <p:scale>
          <a:sx n="82" d="100"/>
          <a:sy n="82" d="100"/>
        </p:scale>
        <p:origin x="176" y="4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2679128"/>
            <a:ext cx="12856845" cy="1814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313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4839716"/>
            <a:ext cx="10587990" cy="2160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14042"/>
                </a:solidFill>
                <a:latin typeface="Raleway Light"/>
                <a:cs typeface="Raleway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/>
              <a:t>Source:</a:t>
            </a:r>
            <a:r>
              <a:rPr spc="-15" dirty="0"/>
              <a:t> </a:t>
            </a:r>
            <a:r>
              <a:rPr spc="-10" dirty="0"/>
              <a:t>Renters’</a:t>
            </a:r>
            <a:r>
              <a:rPr spc="-35" dirty="0"/>
              <a:t> </a:t>
            </a:r>
            <a:r>
              <a:rPr dirty="0"/>
              <a:t>Rights</a:t>
            </a:r>
            <a:r>
              <a:rPr spc="-40" dirty="0"/>
              <a:t> </a:t>
            </a:r>
            <a:r>
              <a:rPr dirty="0"/>
              <a:t>Act</a:t>
            </a:r>
            <a:r>
              <a:rPr spc="-15" dirty="0"/>
              <a:t> </a:t>
            </a:r>
            <a:r>
              <a:rPr dirty="0"/>
              <a:t>2025,</a:t>
            </a:r>
            <a:r>
              <a:rPr spc="-10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Parliament</a:t>
            </a:r>
            <a:r>
              <a:rPr spc="-15" dirty="0"/>
              <a:t> </a:t>
            </a:r>
            <a:r>
              <a:rPr spc="-10" dirty="0"/>
              <a:t>(legislation.gov.uk) </a:t>
            </a:r>
            <a:r>
              <a:rPr dirty="0"/>
              <a:t>|</a:t>
            </a:r>
            <a:r>
              <a:rPr spc="-40" dirty="0"/>
              <a:t> </a:t>
            </a:r>
            <a:r>
              <a:rPr spc="-10" dirty="0"/>
              <a:t>ARL/BTRA</a:t>
            </a:r>
            <a:r>
              <a:rPr spc="-45" dirty="0"/>
              <a:t> </a:t>
            </a:r>
            <a:r>
              <a:rPr spc="-10" dirty="0"/>
              <a:t>Rental</a:t>
            </a:r>
            <a:r>
              <a:rPr spc="-40" dirty="0"/>
              <a:t> </a:t>
            </a:r>
            <a:r>
              <a:rPr dirty="0"/>
              <a:t>Living</a:t>
            </a:r>
            <a:r>
              <a:rPr spc="-10" dirty="0"/>
              <a:t> </a:t>
            </a:r>
            <a:r>
              <a:rPr dirty="0"/>
              <a:t>Code</a:t>
            </a:r>
            <a:r>
              <a:rPr spc="-15" dirty="0"/>
              <a:t> </a:t>
            </a:r>
            <a:r>
              <a:rPr dirty="0"/>
              <a:t>of</a:t>
            </a:r>
            <a:r>
              <a:rPr spc="-30" dirty="0"/>
              <a:t> </a:t>
            </a:r>
            <a:r>
              <a:rPr dirty="0"/>
              <a:t>Practice</a:t>
            </a:r>
            <a:r>
              <a:rPr spc="-10" dirty="0"/>
              <a:t> </a:t>
            </a:r>
            <a:r>
              <a:rPr dirty="0"/>
              <a:t>2026</a:t>
            </a:r>
            <a:r>
              <a:rPr spc="-15" dirty="0"/>
              <a:t> </a:t>
            </a:r>
            <a:r>
              <a:rPr spc="-10" dirty="0"/>
              <a:t>(thearl.org.uk) </a:t>
            </a:r>
            <a:r>
              <a:rPr dirty="0"/>
              <a:t>|</a:t>
            </a:r>
            <a:r>
              <a:rPr spc="-10" dirty="0"/>
              <a:t> </a:t>
            </a:r>
            <a:r>
              <a:rPr dirty="0"/>
              <a:t>Bidwells</a:t>
            </a:r>
            <a:r>
              <a:rPr spc="-15" dirty="0"/>
              <a:t> </a:t>
            </a:r>
            <a:r>
              <a:rPr dirty="0"/>
              <a:t>(</a:t>
            </a:r>
            <a:fld id="{81D60167-4931-47E6-BA6A-407CBD079E47}" type="slidenum">
              <a:rPr dirty="0"/>
              <a:t>‹#›</a:t>
            </a:fld>
            <a:r>
              <a:rPr dirty="0"/>
              <a:t>)</a:t>
            </a:r>
            <a:r>
              <a:rPr spc="-10" dirty="0"/>
              <a:t> </a:t>
            </a:r>
            <a:r>
              <a:rPr dirty="0"/>
              <a:t>EPC</a:t>
            </a:r>
            <a:r>
              <a:rPr spc="-15" dirty="0"/>
              <a:t> </a:t>
            </a:r>
            <a:r>
              <a:rPr dirty="0"/>
              <a:t>Ratings</a:t>
            </a:r>
            <a:r>
              <a:rPr spc="-40" dirty="0"/>
              <a:t> </a:t>
            </a:r>
            <a:r>
              <a:rPr dirty="0"/>
              <a:t>Analysis</a:t>
            </a:r>
            <a:r>
              <a:rPr spc="-1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BTR</a:t>
            </a:r>
            <a:r>
              <a:rPr spc="-10" dirty="0"/>
              <a:t> Homes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313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14042"/>
                </a:solidFill>
                <a:latin typeface="Raleway Light"/>
                <a:cs typeface="Raleway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/>
              <a:t>Source:</a:t>
            </a:r>
            <a:r>
              <a:rPr spc="-15" dirty="0"/>
              <a:t> </a:t>
            </a:r>
            <a:r>
              <a:rPr spc="-10" dirty="0"/>
              <a:t>Renters’</a:t>
            </a:r>
            <a:r>
              <a:rPr spc="-35" dirty="0"/>
              <a:t> </a:t>
            </a:r>
            <a:r>
              <a:rPr dirty="0"/>
              <a:t>Rights</a:t>
            </a:r>
            <a:r>
              <a:rPr spc="-40" dirty="0"/>
              <a:t> </a:t>
            </a:r>
            <a:r>
              <a:rPr dirty="0"/>
              <a:t>Act</a:t>
            </a:r>
            <a:r>
              <a:rPr spc="-15" dirty="0"/>
              <a:t> </a:t>
            </a:r>
            <a:r>
              <a:rPr dirty="0"/>
              <a:t>2025,</a:t>
            </a:r>
            <a:r>
              <a:rPr spc="-10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Parliament</a:t>
            </a:r>
            <a:r>
              <a:rPr spc="-15" dirty="0"/>
              <a:t> </a:t>
            </a:r>
            <a:r>
              <a:rPr spc="-10" dirty="0"/>
              <a:t>(legislation.gov.uk) </a:t>
            </a:r>
            <a:r>
              <a:rPr dirty="0"/>
              <a:t>|</a:t>
            </a:r>
            <a:r>
              <a:rPr spc="-40" dirty="0"/>
              <a:t> </a:t>
            </a:r>
            <a:r>
              <a:rPr spc="-10" dirty="0"/>
              <a:t>ARL/BTRA</a:t>
            </a:r>
            <a:r>
              <a:rPr spc="-45" dirty="0"/>
              <a:t> </a:t>
            </a:r>
            <a:r>
              <a:rPr spc="-10" dirty="0"/>
              <a:t>Rental</a:t>
            </a:r>
            <a:r>
              <a:rPr spc="-40" dirty="0"/>
              <a:t> </a:t>
            </a:r>
            <a:r>
              <a:rPr dirty="0"/>
              <a:t>Living</a:t>
            </a:r>
            <a:r>
              <a:rPr spc="-10" dirty="0"/>
              <a:t> </a:t>
            </a:r>
            <a:r>
              <a:rPr dirty="0"/>
              <a:t>Code</a:t>
            </a:r>
            <a:r>
              <a:rPr spc="-15" dirty="0"/>
              <a:t> </a:t>
            </a:r>
            <a:r>
              <a:rPr dirty="0"/>
              <a:t>of</a:t>
            </a:r>
            <a:r>
              <a:rPr spc="-30" dirty="0"/>
              <a:t> </a:t>
            </a:r>
            <a:r>
              <a:rPr dirty="0"/>
              <a:t>Practice</a:t>
            </a:r>
            <a:r>
              <a:rPr spc="-10" dirty="0"/>
              <a:t> </a:t>
            </a:r>
            <a:r>
              <a:rPr dirty="0"/>
              <a:t>2026</a:t>
            </a:r>
            <a:r>
              <a:rPr spc="-15" dirty="0"/>
              <a:t> </a:t>
            </a:r>
            <a:r>
              <a:rPr spc="-10" dirty="0"/>
              <a:t>(thearl.org.uk) </a:t>
            </a:r>
            <a:r>
              <a:rPr dirty="0"/>
              <a:t>|</a:t>
            </a:r>
            <a:r>
              <a:rPr spc="-10" dirty="0"/>
              <a:t> </a:t>
            </a:r>
            <a:r>
              <a:rPr dirty="0"/>
              <a:t>Bidwells</a:t>
            </a:r>
            <a:r>
              <a:rPr spc="-15" dirty="0"/>
              <a:t> </a:t>
            </a:r>
            <a:r>
              <a:rPr dirty="0"/>
              <a:t>(</a:t>
            </a:r>
            <a:fld id="{81D60167-4931-47E6-BA6A-407CBD079E47}" type="slidenum">
              <a:rPr dirty="0"/>
              <a:t>‹#›</a:t>
            </a:fld>
            <a:r>
              <a:rPr dirty="0"/>
              <a:t>)</a:t>
            </a:r>
            <a:r>
              <a:rPr spc="-10" dirty="0"/>
              <a:t> </a:t>
            </a:r>
            <a:r>
              <a:rPr dirty="0"/>
              <a:t>EPC</a:t>
            </a:r>
            <a:r>
              <a:rPr spc="-15" dirty="0"/>
              <a:t> </a:t>
            </a:r>
            <a:r>
              <a:rPr dirty="0"/>
              <a:t>Ratings</a:t>
            </a:r>
            <a:r>
              <a:rPr spc="-40" dirty="0"/>
              <a:t> </a:t>
            </a:r>
            <a:r>
              <a:rPr dirty="0"/>
              <a:t>Analysis</a:t>
            </a:r>
            <a:r>
              <a:rPr spc="-1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BTR</a:t>
            </a:r>
            <a:r>
              <a:rPr spc="-10" dirty="0"/>
              <a:t> Homes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313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1987740"/>
            <a:ext cx="6579679" cy="5703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1987740"/>
            <a:ext cx="6579679" cy="5703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14042"/>
                </a:solidFill>
                <a:latin typeface="Raleway Light"/>
                <a:cs typeface="Raleway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/>
              <a:t>Source:</a:t>
            </a:r>
            <a:r>
              <a:rPr spc="-15" dirty="0"/>
              <a:t> </a:t>
            </a:r>
            <a:r>
              <a:rPr spc="-10" dirty="0"/>
              <a:t>Renters’</a:t>
            </a:r>
            <a:r>
              <a:rPr spc="-35" dirty="0"/>
              <a:t> </a:t>
            </a:r>
            <a:r>
              <a:rPr dirty="0"/>
              <a:t>Rights</a:t>
            </a:r>
            <a:r>
              <a:rPr spc="-40" dirty="0"/>
              <a:t> </a:t>
            </a:r>
            <a:r>
              <a:rPr dirty="0"/>
              <a:t>Act</a:t>
            </a:r>
            <a:r>
              <a:rPr spc="-15" dirty="0"/>
              <a:t> </a:t>
            </a:r>
            <a:r>
              <a:rPr dirty="0"/>
              <a:t>2025,</a:t>
            </a:r>
            <a:r>
              <a:rPr spc="-10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Parliament</a:t>
            </a:r>
            <a:r>
              <a:rPr spc="-15" dirty="0"/>
              <a:t> </a:t>
            </a:r>
            <a:r>
              <a:rPr spc="-10" dirty="0"/>
              <a:t>(legislation.gov.uk) </a:t>
            </a:r>
            <a:r>
              <a:rPr dirty="0"/>
              <a:t>|</a:t>
            </a:r>
            <a:r>
              <a:rPr spc="-40" dirty="0"/>
              <a:t> </a:t>
            </a:r>
            <a:r>
              <a:rPr spc="-10" dirty="0"/>
              <a:t>ARL/BTRA</a:t>
            </a:r>
            <a:r>
              <a:rPr spc="-45" dirty="0"/>
              <a:t> </a:t>
            </a:r>
            <a:r>
              <a:rPr spc="-10" dirty="0"/>
              <a:t>Rental</a:t>
            </a:r>
            <a:r>
              <a:rPr spc="-40" dirty="0"/>
              <a:t> </a:t>
            </a:r>
            <a:r>
              <a:rPr dirty="0"/>
              <a:t>Living</a:t>
            </a:r>
            <a:r>
              <a:rPr spc="-10" dirty="0"/>
              <a:t> </a:t>
            </a:r>
            <a:r>
              <a:rPr dirty="0"/>
              <a:t>Code</a:t>
            </a:r>
            <a:r>
              <a:rPr spc="-15" dirty="0"/>
              <a:t> </a:t>
            </a:r>
            <a:r>
              <a:rPr dirty="0"/>
              <a:t>of</a:t>
            </a:r>
            <a:r>
              <a:rPr spc="-30" dirty="0"/>
              <a:t> </a:t>
            </a:r>
            <a:r>
              <a:rPr dirty="0"/>
              <a:t>Practice</a:t>
            </a:r>
            <a:r>
              <a:rPr spc="-10" dirty="0"/>
              <a:t> </a:t>
            </a:r>
            <a:r>
              <a:rPr dirty="0"/>
              <a:t>2026</a:t>
            </a:r>
            <a:r>
              <a:rPr spc="-15" dirty="0"/>
              <a:t> </a:t>
            </a:r>
            <a:r>
              <a:rPr spc="-10" dirty="0"/>
              <a:t>(thearl.org.uk) </a:t>
            </a:r>
            <a:r>
              <a:rPr dirty="0"/>
              <a:t>|</a:t>
            </a:r>
            <a:r>
              <a:rPr spc="-10" dirty="0"/>
              <a:t> </a:t>
            </a:r>
            <a:r>
              <a:rPr dirty="0"/>
              <a:t>Bidwells</a:t>
            </a:r>
            <a:r>
              <a:rPr spc="-15" dirty="0"/>
              <a:t> </a:t>
            </a:r>
            <a:r>
              <a:rPr dirty="0"/>
              <a:t>(</a:t>
            </a:r>
            <a:fld id="{81D60167-4931-47E6-BA6A-407CBD079E47}" type="slidenum">
              <a:rPr dirty="0"/>
              <a:t>‹#›</a:t>
            </a:fld>
            <a:r>
              <a:rPr dirty="0"/>
              <a:t>)</a:t>
            </a:r>
            <a:r>
              <a:rPr spc="-10" dirty="0"/>
              <a:t> </a:t>
            </a:r>
            <a:r>
              <a:rPr dirty="0"/>
              <a:t>EPC</a:t>
            </a:r>
            <a:r>
              <a:rPr spc="-15" dirty="0"/>
              <a:t> </a:t>
            </a:r>
            <a:r>
              <a:rPr dirty="0"/>
              <a:t>Ratings</a:t>
            </a:r>
            <a:r>
              <a:rPr spc="-40" dirty="0"/>
              <a:t> </a:t>
            </a:r>
            <a:r>
              <a:rPr dirty="0"/>
              <a:t>Analysis</a:t>
            </a:r>
            <a:r>
              <a:rPr spc="-1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BTR</a:t>
            </a:r>
            <a:r>
              <a:rPr spc="-10" dirty="0"/>
              <a:t> Homes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19985" cy="8640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313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14042"/>
                </a:solidFill>
                <a:latin typeface="Raleway Light"/>
                <a:cs typeface="Raleway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/>
              <a:t>Source:</a:t>
            </a:r>
            <a:r>
              <a:rPr spc="-15" dirty="0"/>
              <a:t> </a:t>
            </a:r>
            <a:r>
              <a:rPr spc="-10" dirty="0"/>
              <a:t>Renters’</a:t>
            </a:r>
            <a:r>
              <a:rPr spc="-35" dirty="0"/>
              <a:t> </a:t>
            </a:r>
            <a:r>
              <a:rPr dirty="0"/>
              <a:t>Rights</a:t>
            </a:r>
            <a:r>
              <a:rPr spc="-40" dirty="0"/>
              <a:t> </a:t>
            </a:r>
            <a:r>
              <a:rPr dirty="0"/>
              <a:t>Act</a:t>
            </a:r>
            <a:r>
              <a:rPr spc="-15" dirty="0"/>
              <a:t> </a:t>
            </a:r>
            <a:r>
              <a:rPr dirty="0"/>
              <a:t>2025,</a:t>
            </a:r>
            <a:r>
              <a:rPr spc="-10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Parliament</a:t>
            </a:r>
            <a:r>
              <a:rPr spc="-15" dirty="0"/>
              <a:t> </a:t>
            </a:r>
            <a:r>
              <a:rPr spc="-10" dirty="0"/>
              <a:t>(legislation.gov.uk) </a:t>
            </a:r>
            <a:r>
              <a:rPr dirty="0"/>
              <a:t>|</a:t>
            </a:r>
            <a:r>
              <a:rPr spc="-40" dirty="0"/>
              <a:t> </a:t>
            </a:r>
            <a:r>
              <a:rPr spc="-10" dirty="0"/>
              <a:t>ARL/BTRA</a:t>
            </a:r>
            <a:r>
              <a:rPr spc="-45" dirty="0"/>
              <a:t> </a:t>
            </a:r>
            <a:r>
              <a:rPr spc="-10" dirty="0"/>
              <a:t>Rental</a:t>
            </a:r>
            <a:r>
              <a:rPr spc="-40" dirty="0"/>
              <a:t> </a:t>
            </a:r>
            <a:r>
              <a:rPr dirty="0"/>
              <a:t>Living</a:t>
            </a:r>
            <a:r>
              <a:rPr spc="-10" dirty="0"/>
              <a:t> </a:t>
            </a:r>
            <a:r>
              <a:rPr dirty="0"/>
              <a:t>Code</a:t>
            </a:r>
            <a:r>
              <a:rPr spc="-15" dirty="0"/>
              <a:t> </a:t>
            </a:r>
            <a:r>
              <a:rPr dirty="0"/>
              <a:t>of</a:t>
            </a:r>
            <a:r>
              <a:rPr spc="-30" dirty="0"/>
              <a:t> </a:t>
            </a:r>
            <a:r>
              <a:rPr dirty="0"/>
              <a:t>Practice</a:t>
            </a:r>
            <a:r>
              <a:rPr spc="-10" dirty="0"/>
              <a:t> </a:t>
            </a:r>
            <a:r>
              <a:rPr dirty="0"/>
              <a:t>2026</a:t>
            </a:r>
            <a:r>
              <a:rPr spc="-15" dirty="0"/>
              <a:t> </a:t>
            </a:r>
            <a:r>
              <a:rPr spc="-10" dirty="0"/>
              <a:t>(thearl.org.uk) </a:t>
            </a:r>
            <a:r>
              <a:rPr dirty="0"/>
              <a:t>|</a:t>
            </a:r>
            <a:r>
              <a:rPr spc="-10" dirty="0"/>
              <a:t> </a:t>
            </a:r>
            <a:r>
              <a:rPr dirty="0"/>
              <a:t>Bidwells</a:t>
            </a:r>
            <a:r>
              <a:rPr spc="-15" dirty="0"/>
              <a:t> </a:t>
            </a:r>
            <a:r>
              <a:rPr dirty="0"/>
              <a:t>(</a:t>
            </a:r>
            <a:fld id="{81D60167-4931-47E6-BA6A-407CBD079E47}" type="slidenum">
              <a:rPr dirty="0"/>
              <a:t>‹#›</a:t>
            </a:fld>
            <a:r>
              <a:rPr dirty="0"/>
              <a:t>)</a:t>
            </a:r>
            <a:r>
              <a:rPr spc="-10" dirty="0"/>
              <a:t> </a:t>
            </a:r>
            <a:r>
              <a:rPr dirty="0"/>
              <a:t>EPC</a:t>
            </a:r>
            <a:r>
              <a:rPr spc="-15" dirty="0"/>
              <a:t> </a:t>
            </a:r>
            <a:r>
              <a:rPr dirty="0"/>
              <a:t>Ratings</a:t>
            </a:r>
            <a:r>
              <a:rPr spc="-40" dirty="0"/>
              <a:t> </a:t>
            </a:r>
            <a:r>
              <a:rPr dirty="0"/>
              <a:t>Analysis</a:t>
            </a:r>
            <a:r>
              <a:rPr spc="-1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BTR</a:t>
            </a:r>
            <a:r>
              <a:rPr spc="-10" dirty="0"/>
              <a:t> Homes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14042"/>
                </a:solidFill>
                <a:latin typeface="Raleway Light"/>
                <a:cs typeface="Raleway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/>
              <a:t>Source:</a:t>
            </a:r>
            <a:r>
              <a:rPr spc="-15" dirty="0"/>
              <a:t> </a:t>
            </a:r>
            <a:r>
              <a:rPr spc="-10" dirty="0"/>
              <a:t>Renters’</a:t>
            </a:r>
            <a:r>
              <a:rPr spc="-35" dirty="0"/>
              <a:t> </a:t>
            </a:r>
            <a:r>
              <a:rPr dirty="0"/>
              <a:t>Rights</a:t>
            </a:r>
            <a:r>
              <a:rPr spc="-40" dirty="0"/>
              <a:t> </a:t>
            </a:r>
            <a:r>
              <a:rPr dirty="0"/>
              <a:t>Act</a:t>
            </a:r>
            <a:r>
              <a:rPr spc="-15" dirty="0"/>
              <a:t> </a:t>
            </a:r>
            <a:r>
              <a:rPr dirty="0"/>
              <a:t>2025,</a:t>
            </a:r>
            <a:r>
              <a:rPr spc="-10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Parliament</a:t>
            </a:r>
            <a:r>
              <a:rPr spc="-15" dirty="0"/>
              <a:t> </a:t>
            </a:r>
            <a:r>
              <a:rPr spc="-10" dirty="0"/>
              <a:t>(legislation.gov.uk) </a:t>
            </a:r>
            <a:r>
              <a:rPr dirty="0"/>
              <a:t>|</a:t>
            </a:r>
            <a:r>
              <a:rPr spc="-40" dirty="0"/>
              <a:t> </a:t>
            </a:r>
            <a:r>
              <a:rPr spc="-10" dirty="0"/>
              <a:t>ARL/BTRA</a:t>
            </a:r>
            <a:r>
              <a:rPr spc="-45" dirty="0"/>
              <a:t> </a:t>
            </a:r>
            <a:r>
              <a:rPr spc="-10" dirty="0"/>
              <a:t>Rental</a:t>
            </a:r>
            <a:r>
              <a:rPr spc="-40" dirty="0"/>
              <a:t> </a:t>
            </a:r>
            <a:r>
              <a:rPr dirty="0"/>
              <a:t>Living</a:t>
            </a:r>
            <a:r>
              <a:rPr spc="-10" dirty="0"/>
              <a:t> </a:t>
            </a:r>
            <a:r>
              <a:rPr dirty="0"/>
              <a:t>Code</a:t>
            </a:r>
            <a:r>
              <a:rPr spc="-15" dirty="0"/>
              <a:t> </a:t>
            </a:r>
            <a:r>
              <a:rPr dirty="0"/>
              <a:t>of</a:t>
            </a:r>
            <a:r>
              <a:rPr spc="-30" dirty="0"/>
              <a:t> </a:t>
            </a:r>
            <a:r>
              <a:rPr dirty="0"/>
              <a:t>Practice</a:t>
            </a:r>
            <a:r>
              <a:rPr spc="-10" dirty="0"/>
              <a:t> </a:t>
            </a:r>
            <a:r>
              <a:rPr dirty="0"/>
              <a:t>2026</a:t>
            </a:r>
            <a:r>
              <a:rPr spc="-15" dirty="0"/>
              <a:t> </a:t>
            </a:r>
            <a:r>
              <a:rPr spc="-10" dirty="0"/>
              <a:t>(thearl.org.uk) </a:t>
            </a:r>
            <a:r>
              <a:rPr dirty="0"/>
              <a:t>|</a:t>
            </a:r>
            <a:r>
              <a:rPr spc="-10" dirty="0"/>
              <a:t> </a:t>
            </a:r>
            <a:r>
              <a:rPr dirty="0"/>
              <a:t>Bidwells</a:t>
            </a:r>
            <a:r>
              <a:rPr spc="-15" dirty="0"/>
              <a:t> </a:t>
            </a:r>
            <a:r>
              <a:rPr dirty="0"/>
              <a:t>(</a:t>
            </a:r>
            <a:fld id="{81D60167-4931-47E6-BA6A-407CBD079E47}" type="slidenum">
              <a:rPr dirty="0"/>
              <a:t>‹#›</a:t>
            </a:fld>
            <a:r>
              <a:rPr dirty="0"/>
              <a:t>)</a:t>
            </a:r>
            <a:r>
              <a:rPr spc="-10" dirty="0"/>
              <a:t> </a:t>
            </a:r>
            <a:r>
              <a:rPr dirty="0"/>
              <a:t>EPC</a:t>
            </a:r>
            <a:r>
              <a:rPr spc="-15" dirty="0"/>
              <a:t> </a:t>
            </a:r>
            <a:r>
              <a:rPr dirty="0"/>
              <a:t>Ratings</a:t>
            </a:r>
            <a:r>
              <a:rPr spc="-40" dirty="0"/>
              <a:t> </a:t>
            </a:r>
            <a:r>
              <a:rPr dirty="0"/>
              <a:t>Analysis</a:t>
            </a:r>
            <a:r>
              <a:rPr spc="-1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BTR</a:t>
            </a:r>
            <a:r>
              <a:rPr spc="-10" dirty="0"/>
              <a:t> Homes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5120619" cy="8640445"/>
          </a:xfrm>
          <a:custGeom>
            <a:avLst/>
            <a:gdLst/>
            <a:ahLst/>
            <a:cxnLst/>
            <a:rect l="l" t="t" r="r" b="b"/>
            <a:pathLst>
              <a:path w="15120619" h="8640445">
                <a:moveTo>
                  <a:pt x="15119997" y="0"/>
                </a:moveTo>
                <a:lnTo>
                  <a:pt x="0" y="0"/>
                </a:lnTo>
                <a:lnTo>
                  <a:pt x="0" y="8640000"/>
                </a:lnTo>
                <a:lnTo>
                  <a:pt x="15119997" y="8640000"/>
                </a:lnTo>
                <a:lnTo>
                  <a:pt x="15119997" y="0"/>
                </a:lnTo>
                <a:close/>
              </a:path>
            </a:pathLst>
          </a:custGeom>
          <a:solidFill>
            <a:srgbClr val="FAF4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31999" y="1034999"/>
            <a:ext cx="14256385" cy="0"/>
          </a:xfrm>
          <a:custGeom>
            <a:avLst/>
            <a:gdLst/>
            <a:ahLst/>
            <a:cxnLst/>
            <a:rect l="l" t="t" r="r" b="b"/>
            <a:pathLst>
              <a:path w="14256385">
                <a:moveTo>
                  <a:pt x="0" y="0"/>
                </a:moveTo>
                <a:lnTo>
                  <a:pt x="14256004" y="0"/>
                </a:lnTo>
              </a:path>
            </a:pathLst>
          </a:custGeom>
          <a:ln w="12700">
            <a:solidFill>
              <a:srgbClr val="0031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9299" y="488256"/>
            <a:ext cx="14287101" cy="421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313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1987740"/>
            <a:ext cx="13613130" cy="5703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8037385"/>
            <a:ext cx="4840224" cy="4321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8037385"/>
            <a:ext cx="3478911" cy="4321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43725" y="8452967"/>
            <a:ext cx="9669145" cy="160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414042"/>
                </a:solidFill>
                <a:latin typeface="Raleway Light"/>
                <a:cs typeface="Raleway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/>
              <a:t>Source:</a:t>
            </a:r>
            <a:r>
              <a:rPr spc="-15" dirty="0"/>
              <a:t> </a:t>
            </a:r>
            <a:r>
              <a:rPr spc="-10" dirty="0"/>
              <a:t>Renters’</a:t>
            </a:r>
            <a:r>
              <a:rPr spc="-35" dirty="0"/>
              <a:t> </a:t>
            </a:r>
            <a:r>
              <a:rPr dirty="0"/>
              <a:t>Rights</a:t>
            </a:r>
            <a:r>
              <a:rPr spc="-40" dirty="0"/>
              <a:t> </a:t>
            </a:r>
            <a:r>
              <a:rPr dirty="0"/>
              <a:t>Act</a:t>
            </a:r>
            <a:r>
              <a:rPr spc="-15" dirty="0"/>
              <a:t> </a:t>
            </a:r>
            <a:r>
              <a:rPr dirty="0"/>
              <a:t>2025,</a:t>
            </a:r>
            <a:r>
              <a:rPr spc="-10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Parliament</a:t>
            </a:r>
            <a:r>
              <a:rPr spc="-15" dirty="0"/>
              <a:t> </a:t>
            </a:r>
            <a:r>
              <a:rPr spc="-10" dirty="0"/>
              <a:t>(legislation.gov.uk) </a:t>
            </a:r>
            <a:r>
              <a:rPr dirty="0"/>
              <a:t>|</a:t>
            </a:r>
            <a:r>
              <a:rPr spc="-40" dirty="0"/>
              <a:t> </a:t>
            </a:r>
            <a:r>
              <a:rPr spc="-10" dirty="0"/>
              <a:t>ARL/BTRA</a:t>
            </a:r>
            <a:r>
              <a:rPr spc="-45" dirty="0"/>
              <a:t> </a:t>
            </a:r>
            <a:r>
              <a:rPr spc="-10" dirty="0"/>
              <a:t>Rental</a:t>
            </a:r>
            <a:r>
              <a:rPr spc="-40" dirty="0"/>
              <a:t> </a:t>
            </a:r>
            <a:r>
              <a:rPr dirty="0"/>
              <a:t>Living</a:t>
            </a:r>
            <a:r>
              <a:rPr spc="-10" dirty="0"/>
              <a:t> </a:t>
            </a:r>
            <a:r>
              <a:rPr dirty="0"/>
              <a:t>Code</a:t>
            </a:r>
            <a:r>
              <a:rPr spc="-15" dirty="0"/>
              <a:t> </a:t>
            </a:r>
            <a:r>
              <a:rPr dirty="0"/>
              <a:t>of</a:t>
            </a:r>
            <a:r>
              <a:rPr spc="-30" dirty="0"/>
              <a:t> </a:t>
            </a:r>
            <a:r>
              <a:rPr dirty="0"/>
              <a:t>Practice</a:t>
            </a:r>
            <a:r>
              <a:rPr spc="-10" dirty="0"/>
              <a:t> </a:t>
            </a:r>
            <a:r>
              <a:rPr dirty="0"/>
              <a:t>2026</a:t>
            </a:r>
            <a:r>
              <a:rPr spc="-15" dirty="0"/>
              <a:t> </a:t>
            </a:r>
            <a:r>
              <a:rPr spc="-10" dirty="0"/>
              <a:t>(thearl.org.uk) </a:t>
            </a:r>
            <a:r>
              <a:rPr dirty="0"/>
              <a:t>|</a:t>
            </a:r>
            <a:r>
              <a:rPr spc="-10" dirty="0"/>
              <a:t> </a:t>
            </a:r>
            <a:r>
              <a:rPr dirty="0"/>
              <a:t>Bidwells</a:t>
            </a:r>
            <a:r>
              <a:rPr spc="-15" dirty="0"/>
              <a:t> </a:t>
            </a:r>
            <a:r>
              <a:rPr dirty="0"/>
              <a:t>(</a:t>
            </a:r>
            <a:fld id="{81D60167-4931-47E6-BA6A-407CBD079E47}" type="slidenum">
              <a:rPr dirty="0"/>
              <a:t>‹#›</a:t>
            </a:fld>
            <a:r>
              <a:rPr dirty="0"/>
              <a:t>)</a:t>
            </a:r>
            <a:r>
              <a:rPr spc="-10" dirty="0"/>
              <a:t> </a:t>
            </a:r>
            <a:r>
              <a:rPr dirty="0"/>
              <a:t>EPC</a:t>
            </a:r>
            <a:r>
              <a:rPr spc="-15" dirty="0"/>
              <a:t> </a:t>
            </a:r>
            <a:r>
              <a:rPr dirty="0"/>
              <a:t>Ratings</a:t>
            </a:r>
            <a:r>
              <a:rPr spc="-40" dirty="0"/>
              <a:t> </a:t>
            </a:r>
            <a:r>
              <a:rPr dirty="0"/>
              <a:t>Analysis</a:t>
            </a:r>
            <a:r>
              <a:rPr spc="-1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BTR</a:t>
            </a:r>
            <a:r>
              <a:rPr spc="-10" dirty="0"/>
              <a:t> Homes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5AB22-CD88-98E2-A58D-8E51613630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A36826-1438-1828-453C-0C32213D92A6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E27234-51F9-B0B1-AA6C-848D658B46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59"/>
            <a:ext cx="15142470" cy="8632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D8B925-EBE4-8DB4-D451-5C6DBB995F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8650" y="123531"/>
            <a:ext cx="2871107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75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4BD8-3E5A-3D5D-F889-DE12690AE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DCFAF-6CAB-4309-28CD-74C3175D8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36913-2041-30D6-B427-D901861FD5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90"/>
            <a:ext cx="15125700" cy="863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7AE2D-AC24-372D-DCEB-D639F14B2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0B603-A144-4D32-5ED0-F8FFD2FA0D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67E8B9-93B6-B336-CD21-C16412565E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"/>
            <a:ext cx="15125700" cy="863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3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15670-C300-2FB5-648A-40A6650F3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82873-9C1A-6CB3-5581-0F45BBE3B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E2CD7-7D1D-298D-24E7-9E2A213CEA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6"/>
            <a:ext cx="15125700" cy="864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28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56B4-1D33-4BFC-FE2C-EB0534E1E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2D5E7-C2F4-601F-FC55-BA1074030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4E027-6AA9-3DD3-1177-A6A84FE594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40"/>
            <a:ext cx="15125700" cy="862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43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4716E-A9AC-961E-3A27-0203D2948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803D0-1AC8-4C53-B775-F05D6DFB4D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F63BAE-7D18-AE63-016B-2D132C8637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85"/>
            <a:ext cx="15125700" cy="862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33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A87F7-1DAB-AF20-2B6D-E4872EC62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ED876-7E36-5326-8D7E-5E88E51BCC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FA40B-8CBC-D67E-D100-3BD7942BB1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64"/>
            <a:ext cx="15125700" cy="86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65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B7BAF-400E-78B9-22FA-068D5AB1F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AAC40-CE3F-C8EC-1DA1-67EDEA43D5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B9DAE4-F135-84F1-C3B2-2FBC98A563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39"/>
            <a:ext cx="15137870" cy="863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40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51D8C-530D-CE6E-37F3-740E20987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CCDB7-D534-3197-ACC0-9D0297BE4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A51368-1773-1E8F-CC6A-B1333127CE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026"/>
            <a:ext cx="15125699" cy="866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40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7E08F-3773-9792-24B8-EDBADFE17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D97E5-D9BF-958E-3E1F-69CA664D98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010A42-3B38-5EB6-C4AB-194899DE32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"/>
            <a:ext cx="15125700" cy="863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83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7F9F6-CB55-3378-A873-6EF7CD21B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02A02-809E-7D7D-6EEA-938ADBC1D1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335D0-5471-886F-1F6C-24539F9715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1"/>
            <a:ext cx="15125700" cy="862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85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1DAB1-96F3-33C4-FB10-C75767DD6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555FC-637B-03BC-56ED-2F7D48818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D3625-F5C5-DA04-5296-A0375B466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" y="0"/>
            <a:ext cx="15125640" cy="864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61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5EACC-8F85-06EB-4D45-42B68FCEF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5F984-C3A9-20F9-B82E-44390CEE7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D8BE20-64BC-7AE8-3F40-1FB60F8A26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30"/>
            <a:ext cx="15125700" cy="861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84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5D818-052B-C7A7-99EC-045A37DEC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4A409-E174-6976-6258-7F29A5001F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EF5A3-BB74-F358-03FD-4863A32DA2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56"/>
            <a:ext cx="15125700" cy="863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46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A4EA6-4DB4-5E5C-DEF5-ACA3D09D6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D865B-19FD-9924-EAD8-E9047C3B3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71C219-94B1-9744-A700-D12796FEA4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9"/>
            <a:ext cx="15125700" cy="86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1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908A8-DFF0-59A6-31CB-195A03CBA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B1535-9ECC-1F03-B1C7-15779A904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79CA13-39D9-821B-3FC5-785F770C67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16"/>
            <a:ext cx="15125700" cy="861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58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ED741-F0DF-F44F-176B-EEF9E3740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B9991-068D-2BBE-64DE-652826CE9C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3E4DA8-9C7C-1F84-AA5E-C70FA724B2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984"/>
            <a:ext cx="15125701" cy="86323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B7E3DA-1719-9F49-7FAA-4279FEC245A0}"/>
              </a:ext>
            </a:extLst>
          </p:cNvPr>
          <p:cNvSpPr txBox="1"/>
          <p:nvPr/>
        </p:nvSpPr>
        <p:spPr>
          <a:xfrm>
            <a:off x="-900545" y="6511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703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79C06-18D8-36FD-C897-6DC8A7F1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68C11-C4AA-314C-EFF1-7D1E456D64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5121DB-D741-1351-3FBC-8C1B982E2B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85"/>
            <a:ext cx="15125700" cy="862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7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F9DB8-E4E4-FD4E-680E-F987C3729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BC46D-6462-8FD7-3504-00D2BAEBD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08114E-2A70-CB76-2314-54282DDFBD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56"/>
            <a:ext cx="15129480" cy="86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5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E8AF4-7E6A-382B-FB12-41BAFCF8E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DAA2C-41BE-7EFD-8CCD-BC0D354D0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6A84AD-D8DA-3B56-DE2D-D4767B7E5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"/>
            <a:ext cx="15125700" cy="864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01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D23E-1415-3A62-4702-7300CE522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9A8BE-EB78-6EA4-A186-71FFB1D831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51AA9F-A6F1-DD43-7AFB-06EA05B417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8"/>
            <a:ext cx="15140168" cy="863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60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F43BF-B2BA-AC56-E114-DB8AF57B2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497C8-BCE1-38AA-2FEF-9F273F814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0B534D-6397-D2FE-E20F-B84C5093C2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3"/>
            <a:ext cx="15125700" cy="863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02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7AEF9-3ECA-0AB2-E0F6-6D3FF5D2D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30AB0-2BF3-3BF2-C5A2-1522A47BE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789A1B-340C-122A-8F6E-2DE3302D09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58"/>
            <a:ext cx="15125700" cy="862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6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3EA67-65BB-C4DC-C94E-0811C2CAF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1F968-BC69-9EAD-EFCC-3733A94F9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017DF-9C01-10FD-6CC5-9BE0DB3FA6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"/>
            <a:ext cx="15125700" cy="863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90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0C2B2-5313-57DA-B18E-573304DA9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90B26-6CAD-1903-96D0-D160C408A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9B4893-CC48-25C4-16A6-FCA8A099A7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19"/>
            <a:ext cx="15125700" cy="863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10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A2844-6F93-B3B4-06F4-CF2C67AB5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5C880-547C-A360-0B35-EDE78623B9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9DA2C4-F169-4219-E176-2B1769EE0B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1"/>
            <a:ext cx="15125700" cy="862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60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964AF-B58F-EB21-078B-7A890D1D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6CDDE-6703-35AA-E294-E28536181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6B2CE0-9935-1DD2-7F41-9ADC64A1C4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3"/>
            <a:ext cx="15125700" cy="863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18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46CD4-8CC6-A449-C2E8-8F8C77413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943B9-4E0D-B66F-5B4C-9ED4385A6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9A8241-7597-1721-C737-D91D53FA26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9"/>
            <a:ext cx="15125700" cy="86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76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E785-A967-96F2-53A8-4F3951256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9A5F4-F0F8-DEF7-9E1F-B2923A20CA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7D8E34-3430-1889-74E1-AF70A72D24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3"/>
            <a:ext cx="15125700" cy="863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10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CF91-831B-6248-948F-916273476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37CA7-0DBC-9EBC-6B65-ADDE3FD18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5F3E1-67F9-9E93-F540-C07430ACFF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1"/>
            <a:ext cx="15125700" cy="862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218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5BC67-7B44-DCFA-993E-E5086443C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791C4-BB44-3855-25E1-BD2DA2B77E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1A6C96-E3D1-E678-372B-FF3B1C3FCD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72"/>
            <a:ext cx="15125700" cy="8632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4F5D4-2E85-71EE-51F3-5F3AD3453F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4200" y="55760"/>
            <a:ext cx="3371850" cy="178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30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152E8-48CF-0691-5B12-000064290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B42C4-8454-6360-578F-D6B952CC40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8463D-0A81-5740-C3BB-958250A97D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40"/>
            <a:ext cx="15125700" cy="862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1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A6A2B-8728-81D3-4866-99EE9F79E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75BB4-095C-42C7-0A07-B0D884D53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7EFECD-C420-F9FF-5F5C-EEE63D91CC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85"/>
            <a:ext cx="15125700" cy="862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22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87580-4BC0-4875-347F-86820DE2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BA834-C07E-8E1A-9A00-64BCC54E1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FE517C-6838-BA58-11CF-7D4BDBBD0C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511"/>
            <a:ext cx="15137115" cy="863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85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61D60-3545-69AB-0A73-CB83E1CF1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F1291-5027-1697-FC90-A703C117E0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A1D874-29DE-C190-E89B-1A6A4B4E4C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58"/>
            <a:ext cx="15125700" cy="862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02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CB73-6809-77D2-4341-E8C01760A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D8155-977C-A5B7-5CAC-8E1A16A1BA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AE69FE-010F-CC1E-16FA-D990AB818C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8"/>
            <a:ext cx="15140168" cy="863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3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2278E-1D96-67C6-801D-88ACC766A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0B3F1-0B58-5F11-B415-C3F7F365B5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DF1863-239E-09DE-F072-9EE762CCB5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19"/>
            <a:ext cx="15125700" cy="86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30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C34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</TotalTime>
  <Words>0</Words>
  <Application>Microsoft Macintosh PowerPoint</Application>
  <PresentationFormat>Custom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Raleway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Morne Luus</cp:lastModifiedBy>
  <cp:revision>7</cp:revision>
  <dcterms:created xsi:type="dcterms:W3CDTF">2026-05-12T13:36:59Z</dcterms:created>
  <dcterms:modified xsi:type="dcterms:W3CDTF">2026-05-18T13:43:15Z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2026-05-12T00:00:00Z</vt:filetime>
  </property>
  <property fmtid="{D5CDD505-2E9C-101B-9397-08002B2CF9AE}" pid="3" name="Creator">
    <vt:lpwstr>Adobe InDesign 21.3 (Macintosh)</vt:lpwstr>
  </property>
  <property fmtid="{D5CDD505-2E9C-101B-9397-08002B2CF9AE}" pid="4" name="LastSaved">
    <vt:filetime>2026-05-12T00:00:00Z</vt:filetime>
  </property>
  <property fmtid="{D5CDD505-2E9C-101B-9397-08002B2CF9AE}" pid="5" name="Producer">
    <vt:lpwstr>Adobe PDF Library 18.0</vt:lpwstr>
  </property>
</Properties>
</file>